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0" r:id="rId3"/>
    <p:sldId id="271" r:id="rId4"/>
    <p:sldId id="264" r:id="rId5"/>
    <p:sldId id="263" r:id="rId6"/>
    <p:sldId id="272" r:id="rId7"/>
    <p:sldId id="265" r:id="rId8"/>
    <p:sldId id="273" r:id="rId9"/>
    <p:sldId id="266" r:id="rId10"/>
    <p:sldId id="267" r:id="rId11"/>
    <p:sldId id="262" r:id="rId12"/>
    <p:sldId id="268" r:id="rId13"/>
    <p:sldId id="27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5" d="100"/>
          <a:sy n="95" d="100"/>
        </p:scale>
        <p:origin x="166" y="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54D1B-32CD-4A01-AC64-18F21CDBE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F236-4C18-403F-9C11-E39AE464C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033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54D1B-32CD-4A01-AC64-18F21CDBE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F236-4C18-403F-9C11-E39AE464C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303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54D1B-32CD-4A01-AC64-18F21CDBE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F236-4C18-403F-9C11-E39AE464C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048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54D1B-32CD-4A01-AC64-18F21CDBE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F236-4C18-403F-9C11-E39AE464C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680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54D1B-32CD-4A01-AC64-18F21CDBE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F236-4C18-403F-9C11-E39AE464C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117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54D1B-32CD-4A01-AC64-18F21CDBE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F236-4C18-403F-9C11-E39AE464C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536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54D1B-32CD-4A01-AC64-18F21CDBE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F236-4C18-403F-9C11-E39AE464C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91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54D1B-32CD-4A01-AC64-18F21CDBE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F236-4C18-403F-9C11-E39AE464C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656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54D1B-32CD-4A01-AC64-18F21CDBE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F236-4C18-403F-9C11-E39AE464C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273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54D1B-32CD-4A01-AC64-18F21CDBE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F236-4C18-403F-9C11-E39AE464C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920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54D1B-32CD-4A01-AC64-18F21CDBE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F236-4C18-403F-9C11-E39AE464C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185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54D1B-32CD-4A01-AC64-18F21CDBEF60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8F236-4C18-403F-9C11-E39AE464C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1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3540390" y="2945538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Firms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712061" y="928785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Consumption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5097330" y="2631783"/>
            <a:ext cx="74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W</a:t>
            </a:r>
            <a:r>
              <a:rPr lang="en-US" sz="1600" dirty="0" err="1" smtClean="0"/>
              <a:t>t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445207" y="1493833"/>
            <a:ext cx="407734" cy="1177146"/>
          </a:xfrm>
          <a:prstGeom prst="straightConnector1">
            <a:avLst/>
          </a:prstGeom>
          <a:ln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06465" y="2619758"/>
            <a:ext cx="459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</a:t>
            </a:r>
            <a:r>
              <a:rPr lang="en-US" sz="1600" dirty="0" smtClean="0"/>
              <a:t>t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 flipH="1">
            <a:off x="5635487" y="1390450"/>
            <a:ext cx="627551" cy="131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>
            <a:stCxn id="17" idx="1"/>
            <a:endCxn id="26" idx="3"/>
          </p:cNvCxnSpPr>
          <p:nvPr/>
        </p:nvCxnSpPr>
        <p:spPr>
          <a:xfrm flipH="1" flipV="1">
            <a:off x="3366313" y="2881368"/>
            <a:ext cx="1731017" cy="1202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503688" y="928785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Hours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3777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3482001" y="2891222"/>
            <a:ext cx="1518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Local</a:t>
            </a:r>
          </a:p>
          <a:p>
            <a:pPr algn="ctr"/>
            <a:r>
              <a:rPr lang="en-US" sz="2400" dirty="0" smtClean="0"/>
              <a:t>Firms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0187144" y="832951"/>
            <a:ext cx="56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</a:t>
            </a:r>
            <a:r>
              <a:rPr lang="en-US" sz="1600" dirty="0" smtClean="0"/>
              <a:t>t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0624464" y="776509"/>
            <a:ext cx="3" cy="81103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12061" y="928785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Consumption</a:t>
            </a:r>
            <a:endParaRPr lang="en-US" sz="2400" dirty="0"/>
          </a:p>
        </p:txBody>
      </p:sp>
      <p:sp>
        <p:nvSpPr>
          <p:cNvPr id="12" name="Left Arrow 11"/>
          <p:cNvSpPr/>
          <p:nvPr/>
        </p:nvSpPr>
        <p:spPr>
          <a:xfrm>
            <a:off x="7030475" y="385975"/>
            <a:ext cx="3021497" cy="15596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Desire to increase current consumption and leisure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097330" y="2631783"/>
            <a:ext cx="74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58670" y="2616924"/>
            <a:ext cx="1779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</a:t>
            </a:r>
            <a:r>
              <a:rPr lang="en-US" sz="1600" dirty="0" smtClean="0"/>
              <a:t>it </a:t>
            </a:r>
            <a:r>
              <a:rPr lang="en-US" sz="2800" dirty="0" smtClean="0"/>
              <a:t>=µ</a:t>
            </a:r>
            <a:r>
              <a:rPr lang="en-US" sz="1100" dirty="0" smtClean="0"/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z</a:t>
            </a:r>
            <a:r>
              <a:rPr lang="en-US" dirty="0" err="1" smtClean="0">
                <a:solidFill>
                  <a:srgbClr val="0070C0"/>
                </a:solidFill>
              </a:rPr>
              <a:t>it</a:t>
            </a:r>
            <a:r>
              <a:rPr lang="en-US" sz="2800" dirty="0" err="1" smtClean="0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5369658" y="2173163"/>
            <a:ext cx="17228" cy="5279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1201062" y="198783"/>
            <a:ext cx="2980896" cy="3323224"/>
          </a:xfrm>
          <a:prstGeom prst="ellipse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Arrow Connector 55"/>
          <p:cNvCxnSpPr/>
          <p:nvPr/>
        </p:nvCxnSpPr>
        <p:spPr>
          <a:xfrm flipH="1">
            <a:off x="5635487" y="1390450"/>
            <a:ext cx="627551" cy="131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954157" y="4908323"/>
            <a:ext cx="6569765" cy="8274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2945046" y="5900470"/>
            <a:ext cx="2153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Competitive</a:t>
            </a:r>
          </a:p>
          <a:p>
            <a:pPr algn="ctr"/>
            <a:r>
              <a:rPr lang="en-US" sz="2400" dirty="0" smtClean="0"/>
              <a:t>Firms</a:t>
            </a:r>
            <a:endParaRPr lang="en-US" sz="2400" dirty="0"/>
          </a:p>
        </p:txBody>
      </p:sp>
      <p:cxnSp>
        <p:nvCxnSpPr>
          <p:cNvPr id="61" name="Straight Arrow Connector 60"/>
          <p:cNvCxnSpPr/>
          <p:nvPr/>
        </p:nvCxnSpPr>
        <p:spPr>
          <a:xfrm flipH="1">
            <a:off x="5672406" y="1390450"/>
            <a:ext cx="590632" cy="41952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5097330" y="5585707"/>
            <a:ext cx="74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 flipV="1">
            <a:off x="5369658" y="5127087"/>
            <a:ext cx="17228" cy="5279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3081130" y="5873129"/>
            <a:ext cx="1960939" cy="3266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V="1">
            <a:off x="2015598" y="2118829"/>
            <a:ext cx="17228" cy="527926"/>
          </a:xfrm>
          <a:prstGeom prst="straightConnector1">
            <a:avLst/>
          </a:prstGeom>
          <a:ln w="57150" cmpd="sng">
            <a:gradFill>
              <a:gsLst>
                <a:gs pos="79000">
                  <a:srgbClr val="0070C0"/>
                </a:gs>
                <a:gs pos="8000">
                  <a:srgbClr val="FF0000"/>
                </a:gs>
              </a:gsLst>
              <a:lin ang="5400000" scaled="1"/>
            </a:gradFill>
            <a:tailEnd type="triangle"/>
          </a:ln>
          <a:effectLst>
            <a:glow>
              <a:srgbClr val="0070C0"/>
            </a:glow>
            <a:outerShdw blurRad="50800" dist="50800" dir="5400000" sx="1000" sy="1000" algn="ctr" rotWithShape="0">
              <a:srgbClr val="000000"/>
            </a:outerShdw>
            <a:reflection endPos="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897968" y="5558285"/>
            <a:ext cx="1779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</a:t>
            </a:r>
            <a:r>
              <a:rPr lang="en-US" sz="1600" dirty="0" smtClean="0">
                <a:solidFill>
                  <a:srgbClr val="FF0000"/>
                </a:solidFill>
              </a:rPr>
              <a:t>t </a:t>
            </a:r>
            <a:r>
              <a:rPr lang="en-US" sz="2800" dirty="0" smtClean="0">
                <a:solidFill>
                  <a:srgbClr val="FF0000"/>
                </a:solidFill>
              </a:rPr>
              <a:t>=</a:t>
            </a:r>
            <a:r>
              <a:rPr lang="en-US" sz="2800" dirty="0" err="1" smtClean="0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2" name="Straight Arrow Connector 71"/>
          <p:cNvCxnSpPr/>
          <p:nvPr/>
        </p:nvCxnSpPr>
        <p:spPr>
          <a:xfrm flipV="1">
            <a:off x="2054896" y="5060190"/>
            <a:ext cx="17228" cy="5279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6179370" y="4569121"/>
            <a:ext cx="151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Mainland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3128896" y="129662"/>
            <a:ext cx="151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island</a:t>
            </a:r>
            <a:endParaRPr lang="en-US" dirty="0">
              <a:solidFill>
                <a:srgbClr val="002060"/>
              </a:solidFill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3476223" y="2878534"/>
            <a:ext cx="1524477" cy="1268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503688" y="928785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Hours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92528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3482001" y="2891222"/>
            <a:ext cx="1518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Local</a:t>
            </a:r>
          </a:p>
          <a:p>
            <a:pPr algn="ctr"/>
            <a:r>
              <a:rPr lang="en-US" sz="2400" dirty="0" smtClean="0"/>
              <a:t>Firms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0187144" y="832951"/>
            <a:ext cx="56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</a:t>
            </a:r>
            <a:r>
              <a:rPr lang="en-US" sz="1600" dirty="0" smtClean="0"/>
              <a:t>t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0624464" y="776509"/>
            <a:ext cx="3" cy="81103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12061" y="928785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Consumption</a:t>
            </a:r>
            <a:endParaRPr lang="en-US" sz="2400" dirty="0"/>
          </a:p>
        </p:txBody>
      </p:sp>
      <p:sp>
        <p:nvSpPr>
          <p:cNvPr id="12" name="Left Arrow 11"/>
          <p:cNvSpPr/>
          <p:nvPr/>
        </p:nvSpPr>
        <p:spPr>
          <a:xfrm>
            <a:off x="7030475" y="385975"/>
            <a:ext cx="3021497" cy="15596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Desire to increase current consumption and leisure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097330" y="2631783"/>
            <a:ext cx="74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58670" y="2616924"/>
            <a:ext cx="1779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</a:t>
            </a:r>
            <a:r>
              <a:rPr lang="en-US" sz="1600" dirty="0" smtClean="0"/>
              <a:t>it </a:t>
            </a:r>
            <a:r>
              <a:rPr lang="en-US" sz="2800" dirty="0" smtClean="0"/>
              <a:t>=µ</a:t>
            </a:r>
            <a:r>
              <a:rPr lang="en-US" sz="1100" dirty="0" smtClean="0"/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z</a:t>
            </a:r>
            <a:r>
              <a:rPr lang="en-US" dirty="0" err="1" smtClean="0">
                <a:solidFill>
                  <a:srgbClr val="0070C0"/>
                </a:solidFill>
              </a:rPr>
              <a:t>it</a:t>
            </a:r>
            <a:r>
              <a:rPr lang="en-US" sz="2800" dirty="0" err="1" smtClean="0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5369658" y="2173163"/>
            <a:ext cx="17228" cy="5279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1201062" y="198783"/>
            <a:ext cx="2980896" cy="3323224"/>
          </a:xfrm>
          <a:prstGeom prst="ellipse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memascioli@yahoo.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20" y="3607496"/>
            <a:ext cx="1295311" cy="80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6" name="Straight Arrow Connector 55"/>
          <p:cNvCxnSpPr/>
          <p:nvPr/>
        </p:nvCxnSpPr>
        <p:spPr>
          <a:xfrm flipH="1">
            <a:off x="5635487" y="1390450"/>
            <a:ext cx="627551" cy="131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2945046" y="5900470"/>
            <a:ext cx="2153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Competitive</a:t>
            </a:r>
          </a:p>
          <a:p>
            <a:pPr algn="ctr"/>
            <a:r>
              <a:rPr lang="en-US" sz="2400" dirty="0" smtClean="0"/>
              <a:t>Firms</a:t>
            </a:r>
            <a:endParaRPr lang="en-US" sz="2400" dirty="0"/>
          </a:p>
        </p:txBody>
      </p:sp>
      <p:cxnSp>
        <p:nvCxnSpPr>
          <p:cNvPr id="61" name="Straight Arrow Connector 60"/>
          <p:cNvCxnSpPr/>
          <p:nvPr/>
        </p:nvCxnSpPr>
        <p:spPr>
          <a:xfrm flipH="1">
            <a:off x="5672406" y="1390450"/>
            <a:ext cx="590632" cy="41952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5097330" y="5585707"/>
            <a:ext cx="74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65" name="Straight Arrow Connector 64"/>
          <p:cNvCxnSpPr/>
          <p:nvPr/>
        </p:nvCxnSpPr>
        <p:spPr>
          <a:xfrm flipV="1">
            <a:off x="5369658" y="5127087"/>
            <a:ext cx="17228" cy="5279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flipV="1">
            <a:off x="2015598" y="2118829"/>
            <a:ext cx="17228" cy="527926"/>
          </a:xfrm>
          <a:prstGeom prst="straightConnector1">
            <a:avLst/>
          </a:prstGeom>
          <a:ln w="57150" cmpd="sng">
            <a:gradFill>
              <a:gsLst>
                <a:gs pos="79000">
                  <a:srgbClr val="0070C0"/>
                </a:gs>
                <a:gs pos="8000">
                  <a:srgbClr val="FF0000"/>
                </a:gs>
              </a:gsLst>
              <a:lin ang="5400000" scaled="1"/>
            </a:gradFill>
            <a:tailEnd type="triangle"/>
          </a:ln>
          <a:effectLst>
            <a:glow>
              <a:srgbClr val="0070C0"/>
            </a:glow>
            <a:outerShdw blurRad="50800" dist="50800" dir="5400000" sx="1000" sy="1000" algn="ctr" rotWithShape="0">
              <a:srgbClr val="000000"/>
            </a:outerShdw>
            <a:reflection endPos="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897968" y="5558285"/>
            <a:ext cx="1779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</a:t>
            </a:r>
            <a:r>
              <a:rPr lang="en-US" sz="1600" dirty="0" smtClean="0">
                <a:solidFill>
                  <a:srgbClr val="FF0000"/>
                </a:solidFill>
              </a:rPr>
              <a:t>t </a:t>
            </a:r>
            <a:r>
              <a:rPr lang="en-US" sz="2800" dirty="0" smtClean="0">
                <a:solidFill>
                  <a:srgbClr val="FF0000"/>
                </a:solidFill>
              </a:rPr>
              <a:t>=</a:t>
            </a:r>
            <a:r>
              <a:rPr lang="en-US" sz="2800" dirty="0" err="1" smtClean="0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72" name="Straight Arrow Connector 71"/>
          <p:cNvCxnSpPr/>
          <p:nvPr/>
        </p:nvCxnSpPr>
        <p:spPr>
          <a:xfrm flipV="1">
            <a:off x="2054896" y="5060190"/>
            <a:ext cx="17228" cy="5279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128896" y="129662"/>
            <a:ext cx="151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island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82" name="Freeform 81"/>
          <p:cNvSpPr/>
          <p:nvPr/>
        </p:nvSpPr>
        <p:spPr>
          <a:xfrm>
            <a:off x="579039" y="1313320"/>
            <a:ext cx="1235959" cy="4272388"/>
          </a:xfrm>
          <a:custGeom>
            <a:avLst/>
            <a:gdLst>
              <a:gd name="connsiteX0" fmla="*/ 1341794 w 1361672"/>
              <a:gd name="connsiteY0" fmla="*/ 0 h 4641574"/>
              <a:gd name="connsiteX1" fmla="*/ 12 w 1361672"/>
              <a:gd name="connsiteY1" fmla="*/ 2415209 h 4641574"/>
              <a:gd name="connsiteX2" fmla="*/ 1361672 w 1361672"/>
              <a:gd name="connsiteY2" fmla="*/ 4641574 h 464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1672" h="4641574">
                <a:moveTo>
                  <a:pt x="1341794" y="0"/>
                </a:moveTo>
                <a:cubicBezTo>
                  <a:pt x="669246" y="820806"/>
                  <a:pt x="-3301" y="1641613"/>
                  <a:pt x="12" y="2415209"/>
                </a:cubicBezTo>
                <a:cubicBezTo>
                  <a:pt x="3325" y="3188805"/>
                  <a:pt x="682498" y="3915189"/>
                  <a:pt x="1361672" y="4641574"/>
                </a:cubicBezTo>
              </a:path>
            </a:pathLst>
          </a:cu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7" name="Straight Connector 86"/>
          <p:cNvCxnSpPr/>
          <p:nvPr/>
        </p:nvCxnSpPr>
        <p:spPr>
          <a:xfrm>
            <a:off x="954157" y="4908323"/>
            <a:ext cx="6569765" cy="8274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6179370" y="4569121"/>
            <a:ext cx="151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Mainland</a:t>
            </a:r>
            <a:endParaRPr lang="en-US" dirty="0"/>
          </a:p>
        </p:txBody>
      </p:sp>
      <p:cxnSp>
        <p:nvCxnSpPr>
          <p:cNvPr id="90" name="Straight Arrow Connector 89"/>
          <p:cNvCxnSpPr/>
          <p:nvPr/>
        </p:nvCxnSpPr>
        <p:spPr>
          <a:xfrm flipH="1">
            <a:off x="2275092" y="1539847"/>
            <a:ext cx="4363" cy="1055884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3081130" y="5873129"/>
            <a:ext cx="1960939" cy="3266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476223" y="2878534"/>
            <a:ext cx="1524477" cy="1268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503688" y="928785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Hours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332558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12061" y="928785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Consumption</a:t>
            </a:r>
            <a:endParaRPr lang="en-US" sz="2400" dirty="0"/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2275092" y="1539847"/>
            <a:ext cx="4363" cy="1055884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858670" y="2616924"/>
            <a:ext cx="1779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</a:t>
            </a:r>
            <a:r>
              <a:rPr lang="en-US" sz="1600" dirty="0" smtClean="0"/>
              <a:t>it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1201062" y="198783"/>
            <a:ext cx="2980896" cy="3323224"/>
          </a:xfrm>
          <a:prstGeom prst="ellipse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Arrow Connector 69"/>
          <p:cNvCxnSpPr/>
          <p:nvPr/>
        </p:nvCxnSpPr>
        <p:spPr>
          <a:xfrm flipV="1">
            <a:off x="2015598" y="2118829"/>
            <a:ext cx="17228" cy="527926"/>
          </a:xfrm>
          <a:prstGeom prst="straightConnector1">
            <a:avLst/>
          </a:prstGeom>
          <a:ln w="57150" cmpd="sng">
            <a:gradFill>
              <a:gsLst>
                <a:gs pos="79000">
                  <a:srgbClr val="0070C0"/>
                </a:gs>
                <a:gs pos="8000">
                  <a:srgbClr val="FF0000"/>
                </a:gs>
              </a:gsLst>
              <a:lin ang="5400000" scaled="1"/>
            </a:gradFill>
            <a:tailEnd type="triangle"/>
          </a:ln>
          <a:effectLst>
            <a:glow>
              <a:srgbClr val="0070C0"/>
            </a:glow>
            <a:outerShdw blurRad="50800" dist="50800" dir="5400000" sx="1000" sy="1000" algn="ctr" rotWithShape="0">
              <a:srgbClr val="000000"/>
            </a:outerShdw>
            <a:reflection endPos="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897968" y="5558285"/>
            <a:ext cx="177942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</a:rPr>
              <a:t>P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</a:rPr>
              <a:t>t</a:t>
            </a:r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128896" y="129662"/>
            <a:ext cx="151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island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82" name="Freeform 81"/>
          <p:cNvSpPr/>
          <p:nvPr/>
        </p:nvSpPr>
        <p:spPr>
          <a:xfrm>
            <a:off x="579039" y="1313320"/>
            <a:ext cx="1235959" cy="4272388"/>
          </a:xfrm>
          <a:custGeom>
            <a:avLst/>
            <a:gdLst>
              <a:gd name="connsiteX0" fmla="*/ 1341794 w 1361672"/>
              <a:gd name="connsiteY0" fmla="*/ 0 h 4641574"/>
              <a:gd name="connsiteX1" fmla="*/ 12 w 1361672"/>
              <a:gd name="connsiteY1" fmla="*/ 2415209 h 4641574"/>
              <a:gd name="connsiteX2" fmla="*/ 1361672 w 1361672"/>
              <a:gd name="connsiteY2" fmla="*/ 4641574 h 464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1672" h="4641574">
                <a:moveTo>
                  <a:pt x="1341794" y="0"/>
                </a:moveTo>
                <a:cubicBezTo>
                  <a:pt x="669246" y="820806"/>
                  <a:pt x="-3301" y="1641613"/>
                  <a:pt x="12" y="2415209"/>
                </a:cubicBezTo>
                <a:cubicBezTo>
                  <a:pt x="3325" y="3188805"/>
                  <a:pt x="682498" y="3915189"/>
                  <a:pt x="1361672" y="4641574"/>
                </a:cubicBezTo>
              </a:path>
            </a:pathLst>
          </a:cu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7" name="Straight Connector 86"/>
          <p:cNvCxnSpPr/>
          <p:nvPr/>
        </p:nvCxnSpPr>
        <p:spPr>
          <a:xfrm>
            <a:off x="954157" y="4908323"/>
            <a:ext cx="6569765" cy="8274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6179370" y="4569121"/>
            <a:ext cx="151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Mainland</a:t>
            </a:r>
            <a:endParaRPr lang="en-US" dirty="0"/>
          </a:p>
        </p:txBody>
      </p:sp>
      <p:pic>
        <p:nvPicPr>
          <p:cNvPr id="32" name="Picture 2" descr="amemascioli@yahoo.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20" y="3607496"/>
            <a:ext cx="1295311" cy="80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163" y="1829036"/>
            <a:ext cx="628535" cy="64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7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12061" y="928785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Consumption</a:t>
            </a:r>
            <a:endParaRPr lang="en-US" sz="2400" dirty="0"/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2275092" y="1539847"/>
            <a:ext cx="4363" cy="1055884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858670" y="2616924"/>
            <a:ext cx="1779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</a:t>
            </a:r>
            <a:r>
              <a:rPr lang="en-US" sz="1600" dirty="0" smtClean="0"/>
              <a:t>it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1201062" y="198783"/>
            <a:ext cx="2980896" cy="3323224"/>
          </a:xfrm>
          <a:prstGeom prst="ellipse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Arrow Connector 69"/>
          <p:cNvCxnSpPr/>
          <p:nvPr/>
        </p:nvCxnSpPr>
        <p:spPr>
          <a:xfrm flipV="1">
            <a:off x="2015598" y="2118829"/>
            <a:ext cx="17228" cy="527926"/>
          </a:xfrm>
          <a:prstGeom prst="straightConnector1">
            <a:avLst/>
          </a:prstGeom>
          <a:ln w="57150" cmpd="sng">
            <a:gradFill>
              <a:gsLst>
                <a:gs pos="79000">
                  <a:srgbClr val="0070C0"/>
                </a:gs>
                <a:gs pos="8000">
                  <a:srgbClr val="FF0000"/>
                </a:gs>
              </a:gsLst>
              <a:lin ang="5400000" scaled="1"/>
            </a:gradFill>
            <a:tailEnd type="triangle"/>
          </a:ln>
          <a:effectLst>
            <a:glow>
              <a:srgbClr val="0070C0"/>
            </a:glow>
            <a:outerShdw blurRad="50800" dist="50800" dir="5400000" sx="1000" sy="1000" algn="ctr" rotWithShape="0">
              <a:srgbClr val="000000"/>
            </a:outerShdw>
            <a:reflection endPos="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897968" y="5558285"/>
            <a:ext cx="177942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</a:rPr>
              <a:t>P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</a:rPr>
              <a:t>t</a:t>
            </a:r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128896" y="129662"/>
            <a:ext cx="151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island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82" name="Freeform 81"/>
          <p:cNvSpPr/>
          <p:nvPr/>
        </p:nvSpPr>
        <p:spPr>
          <a:xfrm>
            <a:off x="579039" y="1313320"/>
            <a:ext cx="1235959" cy="4272388"/>
          </a:xfrm>
          <a:custGeom>
            <a:avLst/>
            <a:gdLst>
              <a:gd name="connsiteX0" fmla="*/ 1341794 w 1361672"/>
              <a:gd name="connsiteY0" fmla="*/ 0 h 4641574"/>
              <a:gd name="connsiteX1" fmla="*/ 12 w 1361672"/>
              <a:gd name="connsiteY1" fmla="*/ 2415209 h 4641574"/>
              <a:gd name="connsiteX2" fmla="*/ 1361672 w 1361672"/>
              <a:gd name="connsiteY2" fmla="*/ 4641574 h 4641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1672" h="4641574">
                <a:moveTo>
                  <a:pt x="1341794" y="0"/>
                </a:moveTo>
                <a:cubicBezTo>
                  <a:pt x="669246" y="820806"/>
                  <a:pt x="-3301" y="1641613"/>
                  <a:pt x="12" y="2415209"/>
                </a:cubicBezTo>
                <a:cubicBezTo>
                  <a:pt x="3325" y="3188805"/>
                  <a:pt x="682498" y="3915189"/>
                  <a:pt x="1361672" y="4641574"/>
                </a:cubicBezTo>
              </a:path>
            </a:pathLst>
          </a:cu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7" name="Straight Connector 86"/>
          <p:cNvCxnSpPr/>
          <p:nvPr/>
        </p:nvCxnSpPr>
        <p:spPr>
          <a:xfrm>
            <a:off x="954157" y="4908323"/>
            <a:ext cx="6569765" cy="8274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>
            <a:off x="6179370" y="4569121"/>
            <a:ext cx="151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Mainland</a:t>
            </a:r>
            <a:endParaRPr lang="en-US" dirty="0"/>
          </a:p>
        </p:txBody>
      </p:sp>
      <p:pic>
        <p:nvPicPr>
          <p:cNvPr id="32" name="Picture 2" descr="amemascioli@yahoo.i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20" y="3607496"/>
            <a:ext cx="1295311" cy="80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163" y="1829036"/>
            <a:ext cx="628535" cy="642153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H="1">
            <a:off x="3180967" y="1957666"/>
            <a:ext cx="3751" cy="413156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1753681" y="3729789"/>
            <a:ext cx="5092" cy="485376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858123" y="3845833"/>
            <a:ext cx="22526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</a:t>
            </a:r>
            <a:r>
              <a:rPr lang="en-US" dirty="0" smtClean="0"/>
              <a:t>ave on </a:t>
            </a:r>
            <a:r>
              <a:rPr lang="en-US" sz="2400" dirty="0" smtClean="0">
                <a:solidFill>
                  <a:srgbClr val="0070C0"/>
                </a:solidFill>
              </a:rPr>
              <a:t>µ(</a:t>
            </a:r>
            <a:r>
              <a:rPr lang="el-GR" sz="2400" dirty="0" smtClean="0">
                <a:solidFill>
                  <a:srgbClr val="0070C0"/>
                </a:solidFill>
              </a:rPr>
              <a:t>ω</a:t>
            </a:r>
            <a:r>
              <a:rPr lang="en-US" sz="2400" dirty="0" smtClean="0">
                <a:solidFill>
                  <a:srgbClr val="0070C0"/>
                </a:solidFill>
              </a:rPr>
              <a:t>)</a:t>
            </a:r>
            <a:endParaRPr lang="en-US" sz="2400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3267476" y="1836956"/>
                <a:ext cx="3248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𝛾</m:t>
                      </m:r>
                    </m:oMath>
                  </m:oMathPara>
                </a14:m>
                <a:endParaRPr lang="en-US" sz="2400" dirty="0">
                  <a:solidFill>
                    <a:srgbClr val="0070C0"/>
                  </a:solidFill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7476" y="1836956"/>
                <a:ext cx="324852" cy="461665"/>
              </a:xfrm>
              <a:prstGeom prst="rect">
                <a:avLst/>
              </a:prstGeom>
              <a:blipFill>
                <a:blip r:embed="rId4"/>
                <a:stretch>
                  <a:fillRect l="-3774" r="-11321" b="-7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286971" y="3109398"/>
            <a:ext cx="3513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dirty="0" smtClean="0">
                <a:solidFill>
                  <a:srgbClr val="0070C0"/>
                </a:solidFill>
              </a:rPr>
              <a:t>λ</a:t>
            </a:r>
            <a:endParaRPr lang="en-US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435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3540390" y="2945538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Firms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712061" y="928785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Consumption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5097330" y="2631783"/>
            <a:ext cx="74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W</a:t>
            </a:r>
            <a:r>
              <a:rPr lang="en-US" sz="1600" dirty="0" err="1" smtClean="0"/>
              <a:t>t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445207" y="1493833"/>
            <a:ext cx="407734" cy="1177146"/>
          </a:xfrm>
          <a:prstGeom prst="straightConnector1">
            <a:avLst/>
          </a:prstGeom>
          <a:ln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06465" y="2619758"/>
            <a:ext cx="459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</a:t>
            </a:r>
            <a:r>
              <a:rPr lang="en-US" sz="1600" dirty="0" smtClean="0"/>
              <a:t>t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56" name="Straight Arrow Connector 55"/>
          <p:cNvCxnSpPr/>
          <p:nvPr/>
        </p:nvCxnSpPr>
        <p:spPr>
          <a:xfrm flipH="1">
            <a:off x="5635487" y="1390450"/>
            <a:ext cx="627551" cy="131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>
            <a:stCxn id="17" idx="1"/>
            <a:endCxn id="26" idx="3"/>
          </p:cNvCxnSpPr>
          <p:nvPr/>
        </p:nvCxnSpPr>
        <p:spPr>
          <a:xfrm flipH="1" flipV="1">
            <a:off x="3366313" y="2881368"/>
            <a:ext cx="1731017" cy="1202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187144" y="832951"/>
            <a:ext cx="56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</a:t>
            </a:r>
            <a:r>
              <a:rPr lang="en-US" sz="1600" dirty="0" smtClean="0"/>
              <a:t>t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10624464" y="776509"/>
            <a:ext cx="3" cy="81103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Left Arrow 13"/>
          <p:cNvSpPr/>
          <p:nvPr/>
        </p:nvSpPr>
        <p:spPr>
          <a:xfrm>
            <a:off x="7030475" y="385975"/>
            <a:ext cx="3021497" cy="15596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Desire to increase current consumption and leisure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503688" y="928785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Hours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3199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3540390" y="2945538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Firms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0187144" y="832951"/>
            <a:ext cx="56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</a:t>
            </a:r>
            <a:r>
              <a:rPr lang="en-US" sz="1600" dirty="0" smtClean="0"/>
              <a:t>t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0624464" y="776509"/>
            <a:ext cx="3" cy="81103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12061" y="928785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Consumption</a:t>
            </a:r>
            <a:endParaRPr lang="en-US" sz="2400" dirty="0"/>
          </a:p>
        </p:txBody>
      </p:sp>
      <p:sp>
        <p:nvSpPr>
          <p:cNvPr id="12" name="Left Arrow 11"/>
          <p:cNvSpPr/>
          <p:nvPr/>
        </p:nvSpPr>
        <p:spPr>
          <a:xfrm>
            <a:off x="7030475" y="385975"/>
            <a:ext cx="3021497" cy="15596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Desire to increase current consumption and leisure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097330" y="2631783"/>
            <a:ext cx="74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445207" y="1493833"/>
            <a:ext cx="407734" cy="1177146"/>
          </a:xfrm>
          <a:prstGeom prst="straightConnector1">
            <a:avLst/>
          </a:prstGeom>
          <a:ln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06465" y="2619758"/>
            <a:ext cx="459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</a:t>
            </a:r>
            <a:r>
              <a:rPr lang="en-US" sz="1600" dirty="0" smtClean="0">
                <a:solidFill>
                  <a:srgbClr val="FF0000"/>
                </a:solidFill>
              </a:rPr>
              <a:t>t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5369658" y="2173163"/>
            <a:ext cx="17228" cy="5279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5635487" y="1390450"/>
            <a:ext cx="627551" cy="131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466787" y="440388"/>
            <a:ext cx="564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=</a:t>
            </a:r>
            <a:endParaRPr lang="en-US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893441" y="440387"/>
            <a:ext cx="564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/>
              <a:t>=</a:t>
            </a:r>
            <a:endParaRPr lang="en-US" sz="2400" b="1" dirty="0"/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3075633" y="2173163"/>
            <a:ext cx="17228" cy="5279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>
            <a:stCxn id="17" idx="1"/>
            <a:endCxn id="26" idx="3"/>
          </p:cNvCxnSpPr>
          <p:nvPr/>
        </p:nvCxnSpPr>
        <p:spPr>
          <a:xfrm flipH="1" flipV="1">
            <a:off x="3366313" y="2881368"/>
            <a:ext cx="1731017" cy="1202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503688" y="928785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Hours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957562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3540390" y="2945538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Firms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0187144" y="832951"/>
            <a:ext cx="56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</a:t>
            </a:r>
            <a:r>
              <a:rPr lang="en-US" sz="1600" dirty="0" smtClean="0"/>
              <a:t>t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0624464" y="776509"/>
            <a:ext cx="3" cy="81103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12061" y="928785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Consumption</a:t>
            </a:r>
            <a:endParaRPr lang="en-US" sz="2400" dirty="0"/>
          </a:p>
        </p:txBody>
      </p:sp>
      <p:sp>
        <p:nvSpPr>
          <p:cNvPr id="12" name="Left Arrow 11"/>
          <p:cNvSpPr/>
          <p:nvPr/>
        </p:nvSpPr>
        <p:spPr>
          <a:xfrm>
            <a:off x="7030475" y="385975"/>
            <a:ext cx="3021497" cy="15596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Desire to increase current consumption and leisure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097330" y="2631783"/>
            <a:ext cx="74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445207" y="1493833"/>
            <a:ext cx="407734" cy="1177146"/>
          </a:xfrm>
          <a:prstGeom prst="straightConnector1">
            <a:avLst/>
          </a:prstGeom>
          <a:ln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06465" y="2619758"/>
            <a:ext cx="459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</a:t>
            </a:r>
            <a:r>
              <a:rPr lang="en-US" sz="1600" dirty="0" smtClean="0">
                <a:solidFill>
                  <a:srgbClr val="FF0000"/>
                </a:solidFill>
              </a:rPr>
              <a:t>t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5369658" y="2173163"/>
            <a:ext cx="17228" cy="5279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5635487" y="1390450"/>
            <a:ext cx="627551" cy="131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 27"/>
          <p:cNvSpPr/>
          <p:nvPr/>
        </p:nvSpPr>
        <p:spPr>
          <a:xfrm>
            <a:off x="3441410" y="2777640"/>
            <a:ext cx="1579438" cy="167898"/>
          </a:xfrm>
          <a:custGeom>
            <a:avLst/>
            <a:gdLst>
              <a:gd name="connsiteX0" fmla="*/ 0 w 693682"/>
              <a:gd name="connsiteY0" fmla="*/ 52573 h 115858"/>
              <a:gd name="connsiteX1" fmla="*/ 73572 w 693682"/>
              <a:gd name="connsiteY1" fmla="*/ 10532 h 115858"/>
              <a:gd name="connsiteX2" fmla="*/ 147144 w 693682"/>
              <a:gd name="connsiteY2" fmla="*/ 105125 h 115858"/>
              <a:gd name="connsiteX3" fmla="*/ 241738 w 693682"/>
              <a:gd name="connsiteY3" fmla="*/ 21 h 115858"/>
              <a:gd name="connsiteX4" fmla="*/ 346841 w 693682"/>
              <a:gd name="connsiteY4" fmla="*/ 115635 h 115858"/>
              <a:gd name="connsiteX5" fmla="*/ 441434 w 693682"/>
              <a:gd name="connsiteY5" fmla="*/ 31552 h 115858"/>
              <a:gd name="connsiteX6" fmla="*/ 525517 w 693682"/>
              <a:gd name="connsiteY6" fmla="*/ 115635 h 115858"/>
              <a:gd name="connsiteX7" fmla="*/ 630620 w 693682"/>
              <a:gd name="connsiteY7" fmla="*/ 10532 h 115858"/>
              <a:gd name="connsiteX8" fmla="*/ 693682 w 693682"/>
              <a:gd name="connsiteY8" fmla="*/ 84104 h 115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3682" h="115858">
                <a:moveTo>
                  <a:pt x="0" y="52573"/>
                </a:moveTo>
                <a:cubicBezTo>
                  <a:pt x="24524" y="27173"/>
                  <a:pt x="49048" y="1773"/>
                  <a:pt x="73572" y="10532"/>
                </a:cubicBezTo>
                <a:cubicBezTo>
                  <a:pt x="98096" y="19291"/>
                  <a:pt x="119116" y="106877"/>
                  <a:pt x="147144" y="105125"/>
                </a:cubicBezTo>
                <a:cubicBezTo>
                  <a:pt x="175172" y="103373"/>
                  <a:pt x="208455" y="-1731"/>
                  <a:pt x="241738" y="21"/>
                </a:cubicBezTo>
                <a:cubicBezTo>
                  <a:pt x="275021" y="1773"/>
                  <a:pt x="313558" y="110380"/>
                  <a:pt x="346841" y="115635"/>
                </a:cubicBezTo>
                <a:cubicBezTo>
                  <a:pt x="380124" y="120890"/>
                  <a:pt x="411655" y="31552"/>
                  <a:pt x="441434" y="31552"/>
                </a:cubicBezTo>
                <a:cubicBezTo>
                  <a:pt x="471213" y="31552"/>
                  <a:pt x="493986" y="119138"/>
                  <a:pt x="525517" y="115635"/>
                </a:cubicBezTo>
                <a:cubicBezTo>
                  <a:pt x="557048" y="112132"/>
                  <a:pt x="602593" y="15787"/>
                  <a:pt x="630620" y="10532"/>
                </a:cubicBezTo>
                <a:cubicBezTo>
                  <a:pt x="658647" y="5277"/>
                  <a:pt x="676164" y="44690"/>
                  <a:pt x="693682" y="84104"/>
                </a:cubicBezTo>
              </a:path>
            </a:pathLst>
          </a:custGeom>
          <a:noFill/>
          <a:ln cap="sq">
            <a:solidFill>
              <a:srgbClr val="FF0000"/>
            </a:solidFill>
            <a:bevel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 flipH="1" flipV="1">
            <a:off x="3058326" y="2437126"/>
            <a:ext cx="10481" cy="23385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503688" y="928785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Hours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2393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3540390" y="2945538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Firms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0187144" y="832951"/>
            <a:ext cx="56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</a:t>
            </a:r>
            <a:r>
              <a:rPr lang="en-US" sz="1600" dirty="0" smtClean="0"/>
              <a:t>t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0624464" y="776509"/>
            <a:ext cx="3" cy="81103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12061" y="928785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Consumption</a:t>
            </a:r>
            <a:endParaRPr lang="en-US" sz="2400" dirty="0"/>
          </a:p>
        </p:txBody>
      </p:sp>
      <p:sp>
        <p:nvSpPr>
          <p:cNvPr id="12" name="Left Arrow 11"/>
          <p:cNvSpPr/>
          <p:nvPr/>
        </p:nvSpPr>
        <p:spPr>
          <a:xfrm>
            <a:off x="7030475" y="385975"/>
            <a:ext cx="3021497" cy="15596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Desire to increase current consumption and leisure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097330" y="2631783"/>
            <a:ext cx="74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445207" y="1493833"/>
            <a:ext cx="407734" cy="1177146"/>
          </a:xfrm>
          <a:prstGeom prst="straightConnector1">
            <a:avLst/>
          </a:prstGeom>
          <a:ln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06465" y="2619758"/>
            <a:ext cx="459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</a:t>
            </a:r>
            <a:r>
              <a:rPr lang="en-US" sz="1600" dirty="0" smtClean="0">
                <a:solidFill>
                  <a:srgbClr val="FF0000"/>
                </a:solidFill>
              </a:rPr>
              <a:t>t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5369658" y="2173163"/>
            <a:ext cx="17228" cy="5279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5635487" y="1390450"/>
            <a:ext cx="627551" cy="131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3058326" y="2437126"/>
            <a:ext cx="10481" cy="23385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2735546" y="480594"/>
            <a:ext cx="0" cy="44819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6185451" y="500472"/>
            <a:ext cx="0" cy="44819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"/>
          <p:cNvSpPr/>
          <p:nvPr/>
        </p:nvSpPr>
        <p:spPr>
          <a:xfrm>
            <a:off x="3441410" y="2777640"/>
            <a:ext cx="1579438" cy="167898"/>
          </a:xfrm>
          <a:custGeom>
            <a:avLst/>
            <a:gdLst>
              <a:gd name="connsiteX0" fmla="*/ 0 w 693682"/>
              <a:gd name="connsiteY0" fmla="*/ 52573 h 115858"/>
              <a:gd name="connsiteX1" fmla="*/ 73572 w 693682"/>
              <a:gd name="connsiteY1" fmla="*/ 10532 h 115858"/>
              <a:gd name="connsiteX2" fmla="*/ 147144 w 693682"/>
              <a:gd name="connsiteY2" fmla="*/ 105125 h 115858"/>
              <a:gd name="connsiteX3" fmla="*/ 241738 w 693682"/>
              <a:gd name="connsiteY3" fmla="*/ 21 h 115858"/>
              <a:gd name="connsiteX4" fmla="*/ 346841 w 693682"/>
              <a:gd name="connsiteY4" fmla="*/ 115635 h 115858"/>
              <a:gd name="connsiteX5" fmla="*/ 441434 w 693682"/>
              <a:gd name="connsiteY5" fmla="*/ 31552 h 115858"/>
              <a:gd name="connsiteX6" fmla="*/ 525517 w 693682"/>
              <a:gd name="connsiteY6" fmla="*/ 115635 h 115858"/>
              <a:gd name="connsiteX7" fmla="*/ 630620 w 693682"/>
              <a:gd name="connsiteY7" fmla="*/ 10532 h 115858"/>
              <a:gd name="connsiteX8" fmla="*/ 693682 w 693682"/>
              <a:gd name="connsiteY8" fmla="*/ 84104 h 115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3682" h="115858">
                <a:moveTo>
                  <a:pt x="0" y="52573"/>
                </a:moveTo>
                <a:cubicBezTo>
                  <a:pt x="24524" y="27173"/>
                  <a:pt x="49048" y="1773"/>
                  <a:pt x="73572" y="10532"/>
                </a:cubicBezTo>
                <a:cubicBezTo>
                  <a:pt x="98096" y="19291"/>
                  <a:pt x="119116" y="106877"/>
                  <a:pt x="147144" y="105125"/>
                </a:cubicBezTo>
                <a:cubicBezTo>
                  <a:pt x="175172" y="103373"/>
                  <a:pt x="208455" y="-1731"/>
                  <a:pt x="241738" y="21"/>
                </a:cubicBezTo>
                <a:cubicBezTo>
                  <a:pt x="275021" y="1773"/>
                  <a:pt x="313558" y="110380"/>
                  <a:pt x="346841" y="115635"/>
                </a:cubicBezTo>
                <a:cubicBezTo>
                  <a:pt x="380124" y="120890"/>
                  <a:pt x="411655" y="31552"/>
                  <a:pt x="441434" y="31552"/>
                </a:cubicBezTo>
                <a:cubicBezTo>
                  <a:pt x="471213" y="31552"/>
                  <a:pt x="493986" y="119138"/>
                  <a:pt x="525517" y="115635"/>
                </a:cubicBezTo>
                <a:cubicBezTo>
                  <a:pt x="557048" y="112132"/>
                  <a:pt x="602593" y="15787"/>
                  <a:pt x="630620" y="10532"/>
                </a:cubicBezTo>
                <a:cubicBezTo>
                  <a:pt x="658647" y="5277"/>
                  <a:pt x="676164" y="44690"/>
                  <a:pt x="693682" y="84104"/>
                </a:cubicBezTo>
              </a:path>
            </a:pathLst>
          </a:custGeom>
          <a:noFill/>
          <a:ln cap="sq">
            <a:solidFill>
              <a:srgbClr val="FF0000"/>
            </a:solidFill>
            <a:bevel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03688" y="928785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Hours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36885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/>
          <p:nvPr/>
        </p:nvSpPr>
        <p:spPr>
          <a:xfrm>
            <a:off x="3441410" y="2777640"/>
            <a:ext cx="1579438" cy="167898"/>
          </a:xfrm>
          <a:custGeom>
            <a:avLst/>
            <a:gdLst>
              <a:gd name="connsiteX0" fmla="*/ 0 w 693682"/>
              <a:gd name="connsiteY0" fmla="*/ 52573 h 115858"/>
              <a:gd name="connsiteX1" fmla="*/ 73572 w 693682"/>
              <a:gd name="connsiteY1" fmla="*/ 10532 h 115858"/>
              <a:gd name="connsiteX2" fmla="*/ 147144 w 693682"/>
              <a:gd name="connsiteY2" fmla="*/ 105125 h 115858"/>
              <a:gd name="connsiteX3" fmla="*/ 241738 w 693682"/>
              <a:gd name="connsiteY3" fmla="*/ 21 h 115858"/>
              <a:gd name="connsiteX4" fmla="*/ 346841 w 693682"/>
              <a:gd name="connsiteY4" fmla="*/ 115635 h 115858"/>
              <a:gd name="connsiteX5" fmla="*/ 441434 w 693682"/>
              <a:gd name="connsiteY5" fmla="*/ 31552 h 115858"/>
              <a:gd name="connsiteX6" fmla="*/ 525517 w 693682"/>
              <a:gd name="connsiteY6" fmla="*/ 115635 h 115858"/>
              <a:gd name="connsiteX7" fmla="*/ 630620 w 693682"/>
              <a:gd name="connsiteY7" fmla="*/ 10532 h 115858"/>
              <a:gd name="connsiteX8" fmla="*/ 693682 w 693682"/>
              <a:gd name="connsiteY8" fmla="*/ 84104 h 115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3682" h="115858">
                <a:moveTo>
                  <a:pt x="0" y="52573"/>
                </a:moveTo>
                <a:cubicBezTo>
                  <a:pt x="24524" y="27173"/>
                  <a:pt x="49048" y="1773"/>
                  <a:pt x="73572" y="10532"/>
                </a:cubicBezTo>
                <a:cubicBezTo>
                  <a:pt x="98096" y="19291"/>
                  <a:pt x="119116" y="106877"/>
                  <a:pt x="147144" y="105125"/>
                </a:cubicBezTo>
                <a:cubicBezTo>
                  <a:pt x="175172" y="103373"/>
                  <a:pt x="208455" y="-1731"/>
                  <a:pt x="241738" y="21"/>
                </a:cubicBezTo>
                <a:cubicBezTo>
                  <a:pt x="275021" y="1773"/>
                  <a:pt x="313558" y="110380"/>
                  <a:pt x="346841" y="115635"/>
                </a:cubicBezTo>
                <a:cubicBezTo>
                  <a:pt x="380124" y="120890"/>
                  <a:pt x="411655" y="31552"/>
                  <a:pt x="441434" y="31552"/>
                </a:cubicBezTo>
                <a:cubicBezTo>
                  <a:pt x="471213" y="31552"/>
                  <a:pt x="493986" y="119138"/>
                  <a:pt x="525517" y="115635"/>
                </a:cubicBezTo>
                <a:cubicBezTo>
                  <a:pt x="557048" y="112132"/>
                  <a:pt x="602593" y="15787"/>
                  <a:pt x="630620" y="10532"/>
                </a:cubicBezTo>
                <a:cubicBezTo>
                  <a:pt x="658647" y="5277"/>
                  <a:pt x="676164" y="44690"/>
                  <a:pt x="693682" y="84104"/>
                </a:cubicBezTo>
              </a:path>
            </a:pathLst>
          </a:custGeom>
          <a:noFill/>
          <a:ln cap="sq">
            <a:solidFill>
              <a:schemeClr val="bg2">
                <a:lumMod val="90000"/>
              </a:schemeClr>
            </a:solidFill>
            <a:bevel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40390" y="2925659"/>
            <a:ext cx="151869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90000"/>
                  </a:schemeClr>
                </a:solidFill>
              </a:rPr>
              <a:t>Firms</a:t>
            </a:r>
            <a:endParaRPr 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87144" y="832951"/>
            <a:ext cx="56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</a:rPr>
              <a:t>i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</a:rPr>
              <a:t>t</a:t>
            </a:r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0624464" y="776509"/>
            <a:ext cx="3" cy="811033"/>
          </a:xfrm>
          <a:prstGeom prst="straightConnector1">
            <a:avLst/>
          </a:prstGeom>
          <a:ln w="57150"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12061" y="928785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Consumption</a:t>
            </a:r>
            <a:endParaRPr lang="en-US" sz="2400" dirty="0"/>
          </a:p>
        </p:txBody>
      </p:sp>
      <p:sp>
        <p:nvSpPr>
          <p:cNvPr id="12" name="Left Arrow 11"/>
          <p:cNvSpPr/>
          <p:nvPr/>
        </p:nvSpPr>
        <p:spPr>
          <a:xfrm>
            <a:off x="7030475" y="366096"/>
            <a:ext cx="3021497" cy="1559618"/>
          </a:xfrm>
          <a:prstGeom prst="left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Desire to increase current consumption and leisure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97330" y="2611904"/>
            <a:ext cx="74079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2">
                    <a:lumMod val="90000"/>
                  </a:schemeClr>
                </a:solidFill>
              </a:rPr>
              <a:t>W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</a:rPr>
              <a:t>t</a:t>
            </a:r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445207" y="1493833"/>
            <a:ext cx="407734" cy="1177146"/>
          </a:xfrm>
          <a:prstGeom prst="straightConnector1">
            <a:avLst/>
          </a:prstGeom>
          <a:ln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06465" y="2619758"/>
            <a:ext cx="459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</a:t>
            </a:r>
            <a:r>
              <a:rPr lang="en-US" sz="1600" dirty="0" smtClean="0">
                <a:solidFill>
                  <a:srgbClr val="FF0000"/>
                </a:solidFill>
              </a:rPr>
              <a:t>t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5369658" y="2153284"/>
            <a:ext cx="17228" cy="527926"/>
          </a:xfrm>
          <a:prstGeom prst="straightConnector1">
            <a:avLst/>
          </a:prstGeom>
          <a:ln w="57150"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5635487" y="1370571"/>
            <a:ext cx="627551" cy="1310639"/>
          </a:xfrm>
          <a:prstGeom prst="straightConnector1">
            <a:avLst/>
          </a:prstGeom>
          <a:ln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3058326" y="2437126"/>
            <a:ext cx="10481" cy="23385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1201062" y="198783"/>
            <a:ext cx="2980896" cy="3323224"/>
          </a:xfrm>
          <a:prstGeom prst="ellipse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503688" y="928785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90000"/>
                  </a:schemeClr>
                </a:solidFill>
              </a:rPr>
              <a:t>Hours</a:t>
            </a:r>
            <a:endParaRPr 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186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3540390" y="2925659"/>
            <a:ext cx="151869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90000"/>
                  </a:schemeClr>
                </a:solidFill>
              </a:rPr>
              <a:t>Firms</a:t>
            </a:r>
            <a:endParaRPr 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87144" y="832951"/>
            <a:ext cx="56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2">
                    <a:lumMod val="90000"/>
                  </a:schemeClr>
                </a:solidFill>
              </a:rPr>
              <a:t>i</a:t>
            </a:r>
            <a:r>
              <a:rPr lang="en-US" sz="1600" dirty="0" smtClean="0">
                <a:solidFill>
                  <a:schemeClr val="bg2">
                    <a:lumMod val="90000"/>
                  </a:schemeClr>
                </a:solidFill>
              </a:rPr>
              <a:t>t</a:t>
            </a:r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0624464" y="776509"/>
            <a:ext cx="3" cy="811033"/>
          </a:xfrm>
          <a:prstGeom prst="straightConnector1">
            <a:avLst/>
          </a:prstGeom>
          <a:ln w="57150"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12061" y="928785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Consumption</a:t>
            </a:r>
            <a:endParaRPr lang="en-US" sz="2400" dirty="0"/>
          </a:p>
        </p:txBody>
      </p:sp>
      <p:sp>
        <p:nvSpPr>
          <p:cNvPr id="12" name="Left Arrow 11"/>
          <p:cNvSpPr/>
          <p:nvPr/>
        </p:nvSpPr>
        <p:spPr>
          <a:xfrm>
            <a:off x="7030475" y="366096"/>
            <a:ext cx="3021497" cy="1559618"/>
          </a:xfrm>
          <a:prstGeom prst="leftArrow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Desire to increase current consumption and leisure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97330" y="2611904"/>
            <a:ext cx="74079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chemeClr val="bg2">
                    <a:lumMod val="90000"/>
                  </a:schemeClr>
                </a:solidFill>
              </a:rPr>
              <a:t>W</a:t>
            </a:r>
            <a:r>
              <a:rPr lang="en-US" sz="1600" dirty="0" err="1" smtClean="0">
                <a:solidFill>
                  <a:schemeClr val="bg2">
                    <a:lumMod val="90000"/>
                  </a:schemeClr>
                </a:solidFill>
              </a:rPr>
              <a:t>t</a:t>
            </a:r>
            <a:endParaRPr lang="en-US" dirty="0">
              <a:solidFill>
                <a:schemeClr val="bg2">
                  <a:lumMod val="90000"/>
                </a:schemeClr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2445207" y="1493833"/>
            <a:ext cx="407734" cy="1177146"/>
          </a:xfrm>
          <a:prstGeom prst="straightConnector1">
            <a:avLst/>
          </a:prstGeom>
          <a:ln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906465" y="2619758"/>
            <a:ext cx="4598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P</a:t>
            </a:r>
            <a:r>
              <a:rPr lang="en-US" sz="1600" dirty="0" smtClean="0">
                <a:solidFill>
                  <a:srgbClr val="FF0000"/>
                </a:solidFill>
              </a:rPr>
              <a:t>t 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5369658" y="2153284"/>
            <a:ext cx="17228" cy="527926"/>
          </a:xfrm>
          <a:prstGeom prst="straightConnector1">
            <a:avLst/>
          </a:prstGeom>
          <a:ln w="57150"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5635487" y="1370571"/>
            <a:ext cx="627551" cy="1310639"/>
          </a:xfrm>
          <a:prstGeom prst="straightConnector1">
            <a:avLst/>
          </a:prstGeom>
          <a:ln>
            <a:solidFill>
              <a:schemeClr val="bg2">
                <a:lumMod val="9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3058326" y="2437126"/>
            <a:ext cx="10481" cy="23385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>
            <a:off x="2718647" y="480593"/>
            <a:ext cx="0" cy="448191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1201062" y="198783"/>
            <a:ext cx="2980896" cy="3323224"/>
          </a:xfrm>
          <a:prstGeom prst="ellipse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3441410" y="2777640"/>
            <a:ext cx="1579438" cy="167898"/>
          </a:xfrm>
          <a:custGeom>
            <a:avLst/>
            <a:gdLst>
              <a:gd name="connsiteX0" fmla="*/ 0 w 693682"/>
              <a:gd name="connsiteY0" fmla="*/ 52573 h 115858"/>
              <a:gd name="connsiteX1" fmla="*/ 73572 w 693682"/>
              <a:gd name="connsiteY1" fmla="*/ 10532 h 115858"/>
              <a:gd name="connsiteX2" fmla="*/ 147144 w 693682"/>
              <a:gd name="connsiteY2" fmla="*/ 105125 h 115858"/>
              <a:gd name="connsiteX3" fmla="*/ 241738 w 693682"/>
              <a:gd name="connsiteY3" fmla="*/ 21 h 115858"/>
              <a:gd name="connsiteX4" fmla="*/ 346841 w 693682"/>
              <a:gd name="connsiteY4" fmla="*/ 115635 h 115858"/>
              <a:gd name="connsiteX5" fmla="*/ 441434 w 693682"/>
              <a:gd name="connsiteY5" fmla="*/ 31552 h 115858"/>
              <a:gd name="connsiteX6" fmla="*/ 525517 w 693682"/>
              <a:gd name="connsiteY6" fmla="*/ 115635 h 115858"/>
              <a:gd name="connsiteX7" fmla="*/ 630620 w 693682"/>
              <a:gd name="connsiteY7" fmla="*/ 10532 h 115858"/>
              <a:gd name="connsiteX8" fmla="*/ 693682 w 693682"/>
              <a:gd name="connsiteY8" fmla="*/ 84104 h 115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3682" h="115858">
                <a:moveTo>
                  <a:pt x="0" y="52573"/>
                </a:moveTo>
                <a:cubicBezTo>
                  <a:pt x="24524" y="27173"/>
                  <a:pt x="49048" y="1773"/>
                  <a:pt x="73572" y="10532"/>
                </a:cubicBezTo>
                <a:cubicBezTo>
                  <a:pt x="98096" y="19291"/>
                  <a:pt x="119116" y="106877"/>
                  <a:pt x="147144" y="105125"/>
                </a:cubicBezTo>
                <a:cubicBezTo>
                  <a:pt x="175172" y="103373"/>
                  <a:pt x="208455" y="-1731"/>
                  <a:pt x="241738" y="21"/>
                </a:cubicBezTo>
                <a:cubicBezTo>
                  <a:pt x="275021" y="1773"/>
                  <a:pt x="313558" y="110380"/>
                  <a:pt x="346841" y="115635"/>
                </a:cubicBezTo>
                <a:cubicBezTo>
                  <a:pt x="380124" y="120890"/>
                  <a:pt x="411655" y="31552"/>
                  <a:pt x="441434" y="31552"/>
                </a:cubicBezTo>
                <a:cubicBezTo>
                  <a:pt x="471213" y="31552"/>
                  <a:pt x="493986" y="119138"/>
                  <a:pt x="525517" y="115635"/>
                </a:cubicBezTo>
                <a:cubicBezTo>
                  <a:pt x="557048" y="112132"/>
                  <a:pt x="602593" y="15787"/>
                  <a:pt x="630620" y="10532"/>
                </a:cubicBezTo>
                <a:cubicBezTo>
                  <a:pt x="658647" y="5277"/>
                  <a:pt x="676164" y="44690"/>
                  <a:pt x="693682" y="84104"/>
                </a:cubicBezTo>
              </a:path>
            </a:pathLst>
          </a:custGeom>
          <a:noFill/>
          <a:ln cap="sq">
            <a:solidFill>
              <a:schemeClr val="bg2">
                <a:lumMod val="90000"/>
              </a:schemeClr>
            </a:solidFill>
            <a:bevel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03688" y="928785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90000"/>
                  </a:schemeClr>
                </a:solidFill>
              </a:rPr>
              <a:t>Hours</a:t>
            </a:r>
            <a:endParaRPr lang="en-US" sz="24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382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187144" y="832951"/>
            <a:ext cx="56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</a:t>
            </a:r>
            <a:r>
              <a:rPr lang="en-US" sz="1600" dirty="0" smtClean="0"/>
              <a:t>t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0624464" y="776509"/>
            <a:ext cx="3" cy="81103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12061" y="928785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Consumption</a:t>
            </a:r>
            <a:endParaRPr lang="en-US" sz="2400" dirty="0"/>
          </a:p>
        </p:txBody>
      </p:sp>
      <p:sp>
        <p:nvSpPr>
          <p:cNvPr id="12" name="Left Arrow 11"/>
          <p:cNvSpPr/>
          <p:nvPr/>
        </p:nvSpPr>
        <p:spPr>
          <a:xfrm>
            <a:off x="7030475" y="385975"/>
            <a:ext cx="3021497" cy="15596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Desire to increase current consumption and leisure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097330" y="2631783"/>
            <a:ext cx="74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5369658" y="2173163"/>
            <a:ext cx="17228" cy="5279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5635487" y="1390450"/>
            <a:ext cx="627551" cy="131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1201062" y="198783"/>
            <a:ext cx="2980896" cy="3323224"/>
          </a:xfrm>
          <a:prstGeom prst="ellipse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128896" y="129662"/>
            <a:ext cx="151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island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03688" y="928785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Hours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16966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187144" y="832951"/>
            <a:ext cx="56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</a:t>
            </a:r>
            <a:r>
              <a:rPr lang="en-US" sz="1600" dirty="0" smtClean="0"/>
              <a:t>t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10624464" y="776509"/>
            <a:ext cx="3" cy="81103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712061" y="928785"/>
            <a:ext cx="2072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Consumption</a:t>
            </a:r>
            <a:endParaRPr lang="en-US" sz="2400" dirty="0"/>
          </a:p>
        </p:txBody>
      </p:sp>
      <p:sp>
        <p:nvSpPr>
          <p:cNvPr id="12" name="Left Arrow 11"/>
          <p:cNvSpPr/>
          <p:nvPr/>
        </p:nvSpPr>
        <p:spPr>
          <a:xfrm>
            <a:off x="7030475" y="385975"/>
            <a:ext cx="3021497" cy="155961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Desire to increase current consumption and leisure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097330" y="2631783"/>
            <a:ext cx="740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5369658" y="2173163"/>
            <a:ext cx="17228" cy="5279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5635487" y="1390450"/>
            <a:ext cx="627551" cy="131063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1201062" y="198783"/>
            <a:ext cx="2980896" cy="3323224"/>
          </a:xfrm>
          <a:prstGeom prst="ellipse">
            <a:avLst/>
          </a:prstGeom>
          <a:noFill/>
          <a:ln w="381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482001" y="2891222"/>
            <a:ext cx="1518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Local</a:t>
            </a:r>
          </a:p>
          <a:p>
            <a:pPr algn="ctr"/>
            <a:r>
              <a:rPr lang="en-US" sz="2400" dirty="0" smtClean="0"/>
              <a:t>Firms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1858670" y="2616924"/>
            <a:ext cx="1779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P</a:t>
            </a:r>
            <a:r>
              <a:rPr lang="en-US" sz="1600" dirty="0" smtClean="0"/>
              <a:t>it </a:t>
            </a:r>
            <a:r>
              <a:rPr lang="en-US" sz="2800" dirty="0" smtClean="0"/>
              <a:t>=µ</a:t>
            </a:r>
            <a:r>
              <a:rPr lang="en-US" sz="1100" dirty="0" smtClean="0"/>
              <a:t> </a:t>
            </a:r>
            <a:r>
              <a:rPr lang="en-US" sz="2800" dirty="0" err="1" smtClean="0">
                <a:solidFill>
                  <a:srgbClr val="0070C0"/>
                </a:solidFill>
              </a:rPr>
              <a:t>z</a:t>
            </a:r>
            <a:r>
              <a:rPr lang="en-US" dirty="0" err="1" smtClean="0">
                <a:solidFill>
                  <a:srgbClr val="0070C0"/>
                </a:solidFill>
              </a:rPr>
              <a:t>it</a:t>
            </a:r>
            <a:r>
              <a:rPr lang="en-US" sz="2800" dirty="0" err="1" smtClean="0">
                <a:solidFill>
                  <a:srgbClr val="FF0000"/>
                </a:solidFill>
              </a:rPr>
              <a:t>W</a:t>
            </a:r>
            <a:r>
              <a:rPr lang="en-US" sz="1600" dirty="0" err="1" smtClean="0">
                <a:solidFill>
                  <a:srgbClr val="FF0000"/>
                </a:solidFill>
              </a:rPr>
              <a:t>t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3476223" y="2878534"/>
            <a:ext cx="1524477" cy="12688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2015598" y="2118829"/>
            <a:ext cx="17228" cy="527926"/>
          </a:xfrm>
          <a:prstGeom prst="straightConnector1">
            <a:avLst/>
          </a:prstGeom>
          <a:ln w="57150" cmpd="sng">
            <a:gradFill>
              <a:gsLst>
                <a:gs pos="79000">
                  <a:srgbClr val="0070C0"/>
                </a:gs>
                <a:gs pos="8000">
                  <a:srgbClr val="FF0000"/>
                </a:gs>
              </a:gsLst>
              <a:lin ang="5400000" scaled="1"/>
            </a:gradFill>
            <a:tailEnd type="triangle"/>
          </a:ln>
          <a:effectLst>
            <a:glow>
              <a:srgbClr val="0070C0"/>
            </a:glow>
            <a:outerShdw blurRad="50800" dist="50800" dir="5400000" sx="1000" sy="1000" algn="ctr" rotWithShape="0">
              <a:srgbClr val="000000"/>
            </a:outerShdw>
            <a:reflection endPos="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128896" y="129662"/>
            <a:ext cx="151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island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03688" y="928785"/>
            <a:ext cx="1518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Hours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59688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182</Words>
  <Application>Microsoft Office PowerPoint</Application>
  <PresentationFormat>Widescreen</PresentationFormat>
  <Paragraphs>105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HEC Paris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Gaetano GABALLO</dc:creator>
  <cp:lastModifiedBy>Gaetano GABALLO</cp:lastModifiedBy>
  <cp:revision>28</cp:revision>
  <dcterms:created xsi:type="dcterms:W3CDTF">2021-05-11T11:57:40Z</dcterms:created>
  <dcterms:modified xsi:type="dcterms:W3CDTF">2022-06-06T12:02:23Z</dcterms:modified>
</cp:coreProperties>
</file>